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9" r:id="rId4"/>
    <p:sldId id="273" r:id="rId5"/>
    <p:sldId id="340" r:id="rId6"/>
    <p:sldId id="281" r:id="rId7"/>
    <p:sldId id="343" r:id="rId8"/>
    <p:sldId id="344" r:id="rId9"/>
    <p:sldId id="345" r:id="rId10"/>
    <p:sldId id="309" r:id="rId11"/>
    <p:sldId id="310" r:id="rId12"/>
    <p:sldId id="311" r:id="rId13"/>
    <p:sldId id="342" r:id="rId14"/>
    <p:sldId id="339" r:id="rId15"/>
    <p:sldId id="308" r:id="rId16"/>
    <p:sldId id="307" r:id="rId17"/>
    <p:sldId id="305" r:id="rId18"/>
    <p:sldId id="306" r:id="rId19"/>
    <p:sldId id="329" r:id="rId20"/>
    <p:sldId id="312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E58A0-32D4-48EC-9AFF-A152031AA3A6}" v="5" dt="2026-04-13T15:47:11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38" autoAdjust="0"/>
  </p:normalViewPr>
  <p:slideViewPr>
    <p:cSldViewPr snapToGrid="0">
      <p:cViewPr varScale="1">
        <p:scale>
          <a:sx n="84" d="100"/>
          <a:sy n="84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C2C7C-77D6-4D5D-9D2F-3F1BC95277B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26309-DA35-452F-8D9B-16AF7B14A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Texans on average produce 7.24 pounds per person per day = 1.3 tons/year. 3200 pop x 1.3 = 4160 tons. Trash production in Hudspeth County is about 25% higher than average.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26309-DA35-452F-8D9B-16AF7B14A1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26309-DA35-452F-8D9B-16AF7B14A1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53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0BB6-8D26-3EF8-ED71-5373D6167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2BD1-2718-E06D-5B75-41D573962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73D9-2410-B36E-9532-443F8F37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65F2-206B-B23A-797D-875A9782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67190-2B09-C2D1-E4F9-5282CB3F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519F-F86F-C108-31F9-36B95315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DDA77-4D56-7E34-51DA-196974121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732A-7A94-8258-F843-A2930586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6B43-5825-E2EA-4848-4BF1770EC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EF77C-46C3-8B40-0DF1-C2047F20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A77555-EFC7-6C7D-EB4E-104E00B20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46F09-99C3-A4DD-5C48-5CD3957EA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7D5B1-D38D-4FE5-C05A-54428ABA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C488B-00B4-BE01-ADDE-7FC3D2E7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874A8-1507-BBB6-FEF7-556E7A2D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3CCB-5242-68E6-2F55-2E31247F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31FA0-7F90-F9A7-B8A3-E4ED79C41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59FEC-E333-18A1-3170-AC25A0D1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81857-1989-5D81-0125-49D78576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8CAA9-26BC-708F-100F-C5B04412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1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236A-4CF0-0F06-6183-0A215DF8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968B9-8780-5173-6EE9-8F53DA2D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A833-298F-A336-C688-00614E39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2501-B3A4-2A61-BB67-BE702907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05C68-B4FF-4481-E56F-D10B49B7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0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D9AD-9B0A-EC33-3150-84A200B5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42F52-C65B-0158-98C9-749439221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4B2C3-CAB5-212D-F466-80CC84C7C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59196-BA3F-9AED-F100-C0AAB77B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0AF65-CCAE-DC85-740C-722B28DB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AB777-61F2-A12C-FD54-FB33054B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4298-89FC-1BD2-F0C4-D2F9D203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73326-3E97-12D9-2024-5FDB6F278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A2CAF-327B-0719-1FFA-9E5A01B70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08552-AD62-5B84-486D-7AF565B07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E77DF-B5E6-C097-C66C-53D27E2B3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9427E-42B7-68A9-7D1C-0DE07DD9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48208-A8F0-40AF-1B66-31F143AB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397CD-CF30-C108-0598-6A8E55DD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3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0481-AF73-BB79-9A38-4E5E6060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0262F-14F0-FE31-2E1A-0A3B6EC7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ED652-540A-A88C-3537-50510C31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D98E3-C789-935C-6968-EC210B65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4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0C9A8-5EC6-918E-C8D9-4505B2B8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2F1A2-1896-3F4A-7BA4-95371B8F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C7780-4ED7-D25D-C3C4-3B7EE4B6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2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A9D00-EC4C-48D2-57D5-83A06926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98E02-3B4C-7532-94A0-B88A6D52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FCE56-9640-30F6-42AA-9AFBC97AF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6F16E-B4BA-F198-654F-5E276450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DA54B-EA13-0149-3FB6-36621A76C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D766F-4B6A-F031-455D-E23664C9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4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4010-20DE-134A-470A-D10335BB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5187F-A2E6-1BC8-C55D-FFA35246A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FE2D0-EAC1-93BC-659A-5FF3AB3EE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1DBFE-E1F7-3852-22EA-55EC7158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7C5E8-FFF0-AD12-4E6A-AE08B406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20CC6-263A-8423-6A11-ED12B655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2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E21CA8-4719-CD58-1CCF-212864EC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03246-DD14-BEB5-D4E9-DFAFA7117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BC898-5769-E570-28F3-8583B8F76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6DC54B-FD95-4289-945D-EFA90A51D48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0B96C-09C3-22A8-B74D-3B5BB8298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1234A-C093-C1E7-56CE-49F56F37E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B32926-65E8-4571-8375-EE0CC1200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3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dspeth_County,_Texa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6A87AFE-F20C-56FD-ACD5-69B02F1299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875" b="8875"/>
          <a:stretch/>
        </p:blipFill>
        <p:spPr>
          <a:xfrm>
            <a:off x="2869471" y="1215042"/>
            <a:ext cx="2601592" cy="20542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FFAA9-7D28-E3C0-B191-AE64E93C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Hudspeth County      Solid Waste Management </a:t>
            </a:r>
          </a:p>
        </p:txBody>
      </p:sp>
      <p:grpSp>
        <p:nvGrpSpPr>
          <p:cNvPr id="2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F29C9-0FA5-92B5-D00B-C9EC5149A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68849-1D31-6EF4-989F-D2941E9CA601}"/>
              </a:ext>
            </a:extLst>
          </p:cNvPr>
          <p:cNvSpPr txBox="1"/>
          <p:nvPr/>
        </p:nvSpPr>
        <p:spPr>
          <a:xfrm>
            <a:off x="3038987" y="3069204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Hudspeth_County,_Tex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2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FA19-2851-2990-48CF-C1B52F12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D08B9-1312-FA26-C8C7-3B9568C56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47263"/>
            <a:ext cx="10071100" cy="58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7061D-95D8-5650-7654-CD1739D7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4AB26-C386-6DA1-CA63-49BD23DB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43287"/>
            <a:ext cx="10668000" cy="63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7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5DD2-DF69-07D4-7048-6743C410F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FAE0C-B545-B874-19C9-39B410CDB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29" y="1769165"/>
            <a:ext cx="9614619" cy="41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F989-DCAE-4C16-2F8D-DB791E23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OPERATIONS</a:t>
            </a:r>
          </a:p>
        </p:txBody>
      </p:sp>
      <p:pic>
        <p:nvPicPr>
          <p:cNvPr id="4" name="Picture 3" descr="Abstract bokeh light background">
            <a:extLst>
              <a:ext uri="{FF2B5EF4-FFF2-40B4-BE49-F238E27FC236}">
                <a16:creationId xmlns:a16="http://schemas.microsoft.com/office/drawing/2014/main" id="{0311CC06-4125-8F60-F113-F24F50134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1351722"/>
            <a:ext cx="10604652" cy="55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9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FC3A5-F9D2-77D6-458D-25020AB7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E421-61D0-E6C5-BE48-0033CC96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Modernize service levels were possible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60CFCE-27C7-A2E3-37C0-808FA6984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90-gallon dumpster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7F8EA0-B3A5-2755-A28C-7CB82F6DB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9E28D-A9DD-A55B-0380-2F953A78E8C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AutoShape 2" descr="2019 MAC TRAILER MFG 53' ALL ALUMINUM TANDEM AXLE FLATBED in chandler AZ">
            <a:extLst>
              <a:ext uri="{FF2B5EF4-FFF2-40B4-BE49-F238E27FC236}">
                <a16:creationId xmlns:a16="http://schemas.microsoft.com/office/drawing/2014/main" id="{7AD54F82-4EB8-B443-78D5-1A63791C7D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7C5321-309B-1922-D9E6-22050E901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76388" y="2964636"/>
            <a:ext cx="4869886" cy="322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EA7D27-A6E5-6E3D-5294-C7D0DDBB3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09044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2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F77F3-EC3C-C524-83B0-4253F323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dirty="0"/>
              <a:t> Citizen Collection Centers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3F6B05B-4DCA-1F1C-13C3-ED3292FF9C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r="11338" b="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A6EB18-7C01-20E2-599D-A51502EF3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Explore building new collection centers 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Benefits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Safety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Customer Friendly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Less expensive to Operate </a:t>
            </a:r>
          </a:p>
          <a:p>
            <a:pPr lvl="1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026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7B20-A5F3-7430-2A0B-B90EB76F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216B0-EE2F-76BB-A07B-C9E8B155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43" y="447824"/>
            <a:ext cx="10746757" cy="60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5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E471-DB55-7220-80F7-814EEC67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C145D-1B2B-B9B4-AB92-BCBA46667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541421"/>
            <a:ext cx="10170695" cy="57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78D2-E546-D255-A483-03767DA7D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Walking Floor Trailers </a:t>
            </a:r>
          </a:p>
        </p:txBody>
      </p:sp>
      <p:pic>
        <p:nvPicPr>
          <p:cNvPr id="1026" name="Picture 2" descr="2026 Wilson Hopper 43x67 ag hopper   - Photo 2 - Goodland, KS 67735">
            <a:extLst>
              <a:ext uri="{FF2B5EF4-FFF2-40B4-BE49-F238E27FC236}">
                <a16:creationId xmlns:a16="http://schemas.microsoft.com/office/drawing/2014/main" id="{F53177F7-4C51-599A-E50E-3F07EE7A97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90" y="1428305"/>
            <a:ext cx="6752760" cy="50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2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6537C-AA34-502A-A00E-2C3610255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D4079-F62A-76B6-F40E-1E22DE9A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/>
              <a:t>Roll-Off Container</a:t>
            </a:r>
            <a:endParaRPr lang="en-US" sz="4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D06CD-9513-7CA7-3FDB-ABB483E71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40 cubic yard containers  $5000 each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5020E4-9666-82CC-6444-B5AE9AEE7D7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2" descr="2019 MAC TRAILER MFG 53' ALL ALUMINUM TANDEM AXLE FLATBED in chandler AZ">
            <a:extLst>
              <a:ext uri="{FF2B5EF4-FFF2-40B4-BE49-F238E27FC236}">
                <a16:creationId xmlns:a16="http://schemas.microsoft.com/office/drawing/2014/main" id="{AB4BA071-1FE6-28DE-ADA8-A0D694B94C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2A575-0605-FE8E-FB86-39E22C9E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996950"/>
            <a:ext cx="6507319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2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A19E0-C983-591B-FE8E-E6700933B60F}"/>
              </a:ext>
            </a:extLst>
          </p:cNvPr>
          <p:cNvSpPr>
            <a:spLocks noGrp="1"/>
          </p:cNvSpPr>
          <p:nvPr>
            <p:ph type="body"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641738" y="822304"/>
            <a:ext cx="4114801" cy="34655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The Current Solid Waste Operations are a Burden on the County, Out of Compliance  and Plagued with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B7C30-22C6-4B9E-0524-266AE3CA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3" r="-1" b="33411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7BB69-C687-41FD-360F-CDC6C664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12" r="1" b="1"/>
          <a:stretch>
            <a:fillRect/>
          </a:stretch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BC4D1-BEC3-4413-5E79-E384A0A6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087" r="-2" b="-2"/>
          <a:stretch>
            <a:fillRect/>
          </a:stretch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59F81-312A-A11E-F185-7A7D5B59D7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979" b="25172"/>
          <a:stretch>
            <a:fillRect/>
          </a:stretch>
        </p:blipFill>
        <p:spPr>
          <a:xfrm>
            <a:off x="603220" y="4256023"/>
            <a:ext cx="4153319" cy="17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0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015-9301-9FD3-4F8F-5B685714C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1C32B-680E-535A-BE7A-8AEED0F8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43" y="266700"/>
            <a:ext cx="1057711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8B5C6-D201-A707-3834-30DDA9A8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E6214-25E9-EE7B-6BCA-A10661D82071}"/>
              </a:ext>
            </a:extLst>
          </p:cNvPr>
          <p:cNvSpPr txBox="1"/>
          <p:nvPr/>
        </p:nvSpPr>
        <p:spPr>
          <a:xfrm>
            <a:off x="939800" y="1473200"/>
            <a:ext cx="105029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Ellen Smyth; 915-760-1643</a:t>
            </a:r>
          </a:p>
          <a:p>
            <a:endParaRPr lang="en-US" sz="4000" dirty="0"/>
          </a:p>
          <a:p>
            <a:r>
              <a:rPr lang="en-US" sz="4000" dirty="0"/>
              <a:t>Patrick Peck; 575-642-1549 </a:t>
            </a:r>
          </a:p>
        </p:txBody>
      </p:sp>
      <p:pic>
        <p:nvPicPr>
          <p:cNvPr id="6" name="Picture 5" descr="Wooden blocks with question marks">
            <a:extLst>
              <a:ext uri="{FF2B5EF4-FFF2-40B4-BE49-F238E27FC236}">
                <a16:creationId xmlns:a16="http://schemas.microsoft.com/office/drawing/2014/main" id="{3DACADA4-674C-4EEB-B51C-19E777F0C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3369732"/>
            <a:ext cx="5232400" cy="34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6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B0BD6-6399-991E-2C85-7F48C2FB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Action Plan is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7F9D3-754C-50BF-92DF-87B7692BE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F39F1B-F59D-E3EF-DEE1-D8AE84136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681163"/>
            <a:ext cx="5160961" cy="82391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D1728F-CBEE-6994-2B57-0A56B2FE0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688945" cy="3396192"/>
          </a:xfrm>
        </p:spPr>
        <p:txBody>
          <a:bodyPr/>
          <a:lstStyle/>
          <a:p>
            <a:r>
              <a:rPr lang="en-US" dirty="0"/>
              <a:t>Hudspeth County applied, and was award a grant to hire a consultant that specializes in Solid Waste</a:t>
            </a:r>
          </a:p>
          <a:p>
            <a:pPr lvl="1"/>
            <a:r>
              <a:rPr lang="en-US" dirty="0"/>
              <a:t>They were tasked to ID the problems</a:t>
            </a:r>
          </a:p>
          <a:p>
            <a:pPr lvl="1"/>
            <a:r>
              <a:rPr lang="en-US" dirty="0"/>
              <a:t>Provide possible Solutions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2FDCDE-C19B-B66F-088E-4B6777B0B6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637197" y="1222111"/>
            <a:ext cx="4352925" cy="3219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BB53B-519A-D1AE-055C-490798FA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74281"/>
            <a:ext cx="3850374" cy="28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F83A-8708-6043-6DBB-1E8CBE92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Modern Landfills are expensive and require Regulatory Compliance </a:t>
            </a:r>
            <a:br>
              <a:rPr lang="en-US" dirty="0"/>
            </a:br>
            <a:r>
              <a:rPr lang="en-US" dirty="0"/>
              <a:t>Hudspeth County has Two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24559-8F26-400C-BF2B-9935FAB187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Dell City</a:t>
            </a:r>
          </a:p>
          <a:p>
            <a:pPr lvl="1"/>
            <a:r>
              <a:rPr lang="en-US" dirty="0"/>
              <a:t>Serves a population of 1000</a:t>
            </a:r>
          </a:p>
          <a:p>
            <a:pPr lvl="1"/>
            <a:r>
              <a:rPr lang="en-US" dirty="0"/>
              <a:t>Takes in 20 tons a week</a:t>
            </a:r>
          </a:p>
          <a:p>
            <a:pPr lvl="2"/>
            <a:r>
              <a:rPr lang="en-US" dirty="0"/>
              <a:t>That is one modern Waste Truck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534549-D252-BCC7-7940-0FAD011C0F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Sierra Blanca</a:t>
            </a:r>
          </a:p>
          <a:p>
            <a:r>
              <a:rPr lang="en-US" dirty="0"/>
              <a:t>Serves the rest of the County</a:t>
            </a:r>
          </a:p>
          <a:p>
            <a:r>
              <a:rPr lang="en-US" dirty="0"/>
              <a:t>Receives 100 tons per week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4FD39-4474-68B1-C4B1-4020E5232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46475"/>
            <a:ext cx="3776133" cy="2865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EF38D9-3939-36BC-09F1-95A8AF8A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804" b="7196"/>
          <a:stretch>
            <a:fillRect/>
          </a:stretch>
        </p:blipFill>
        <p:spPr>
          <a:xfrm>
            <a:off x="6019800" y="3446474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2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10A6-C43E-DFFF-9BC8-25A5472E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32B57-7896-B934-EB42-9B15014B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240" y="634999"/>
            <a:ext cx="12479542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49895-7767-BE82-12AD-23BD87D3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Compliance Issues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FB71C-902C-187E-4C95-C483E75E0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Both Facilities have regulatory compliance Issues</a:t>
            </a:r>
          </a:p>
          <a:p>
            <a:r>
              <a:rPr lang="en-US" sz="2000" dirty="0"/>
              <a:t>Regardless of what Option the County decides these must be addressed:</a:t>
            </a:r>
          </a:p>
          <a:p>
            <a:r>
              <a:rPr lang="en-US" sz="2000" dirty="0"/>
              <a:t>Facility Survey</a:t>
            </a:r>
          </a:p>
          <a:p>
            <a:r>
              <a:rPr lang="en-US" sz="2000" dirty="0"/>
              <a:t>Fencing</a:t>
            </a:r>
          </a:p>
          <a:p>
            <a:r>
              <a:rPr lang="en-US" sz="2000" dirty="0"/>
              <a:t>Signage</a:t>
            </a:r>
          </a:p>
          <a:p>
            <a:r>
              <a:rPr lang="en-US" sz="2000" dirty="0"/>
              <a:t>Permit Modification </a:t>
            </a:r>
          </a:p>
          <a:p>
            <a:r>
              <a:rPr lang="en-US" sz="2000" dirty="0"/>
              <a:t>Record Keep and Reporting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D134-09D5-9810-BDFD-357D2313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01" r="-1" b="7707"/>
          <a:stretch>
            <a:fillRect/>
          </a:stretch>
        </p:blipFill>
        <p:spPr>
          <a:xfrm>
            <a:off x="5439512" y="271304"/>
            <a:ext cx="6752488" cy="3423063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90918C-52AD-9924-ADCF-6FC602C27C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3248" b="16089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387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0CE43-FD7C-36C6-B8B9-7102EC7B5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F99BF-0927-8DAD-C125-F6DA33A5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Current Collections &amp; Billing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0569C-DB2A-5912-E4F1-BDE87C6C9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Currently there are 665 dumpster being serviced</a:t>
            </a:r>
          </a:p>
          <a:p>
            <a:pPr lvl="1"/>
            <a:r>
              <a:rPr lang="en-US" sz="1900"/>
              <a:t>Appears to be too many and may need to be cut by 25 percent </a:t>
            </a:r>
          </a:p>
          <a:p>
            <a:pPr lvl="2"/>
            <a:r>
              <a:rPr lang="en-US" sz="1900"/>
              <a:t>92 Commercial</a:t>
            </a:r>
            <a:br>
              <a:rPr lang="en-US" sz="1900"/>
            </a:br>
            <a:r>
              <a:rPr lang="en-US" sz="1900"/>
              <a:t>•52  Government (11 duplicates on the commercial list)</a:t>
            </a:r>
            <a:br>
              <a:rPr lang="en-US" sz="1900"/>
            </a:br>
            <a:r>
              <a:rPr lang="en-US" sz="1900"/>
              <a:t>•120 Dell Residential</a:t>
            </a:r>
            <a:br>
              <a:rPr lang="en-US" sz="1900"/>
            </a:br>
            <a:r>
              <a:rPr lang="en-US" sz="1900"/>
              <a:t>•140 Sierra Blanca Residential</a:t>
            </a:r>
            <a:br>
              <a:rPr lang="en-US" sz="1900"/>
            </a:br>
            <a:r>
              <a:rPr lang="en-US" sz="1900"/>
              <a:t>•226 Ft Hancock Residential</a:t>
            </a:r>
            <a:br>
              <a:rPr lang="en-US" sz="1900"/>
            </a:br>
            <a:r>
              <a:rPr lang="en-US" sz="1900"/>
              <a:t>•43 Unknown service 7-Dell; 13 SB; 22 FH; 1 ESP</a:t>
            </a:r>
          </a:p>
          <a:p>
            <a:pPr lvl="1"/>
            <a:r>
              <a:rPr lang="en-US" sz="1900"/>
              <a:t>Need to determine if all dumpster and being utilized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7971E0-3AE7-3D98-BEE2-70475CA912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2935"/>
          <a:stretch>
            <a:fillRect/>
          </a:stretch>
        </p:blipFill>
        <p:spPr>
          <a:xfrm>
            <a:off x="7556360" y="1221841"/>
            <a:ext cx="4103077" cy="56361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210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D6A2-86F3-7217-503F-A1C9D546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Billing &amp; Financial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9DEBF-739B-EDD1-F43D-B8D2AA65E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/>
              <a:t>Hudspeth County Billing Agents for Waste</a:t>
            </a:r>
            <a:br>
              <a:rPr lang="en-US"/>
            </a:br>
            <a:br>
              <a:rPr lang="en-US"/>
            </a:br>
            <a:r>
              <a:rPr lang="en-US"/>
              <a:t>Hudspeth County Water Control &amp; Improvement District #1</a:t>
            </a:r>
            <a:br>
              <a:rPr lang="en-US"/>
            </a:br>
            <a:r>
              <a:rPr lang="en-US"/>
              <a:t>915-369-2221 Judy Virdell</a:t>
            </a:r>
            <a:br>
              <a:rPr lang="en-US"/>
            </a:br>
            <a:br>
              <a:rPr lang="en-US"/>
            </a:br>
            <a:r>
              <a:rPr lang="en-US"/>
              <a:t>Ft. Hancock Water Control &amp; Improvement District </a:t>
            </a:r>
            <a:br>
              <a:rPr lang="en-US"/>
            </a:br>
            <a:r>
              <a:rPr lang="en-US"/>
              <a:t>915-769-3931</a:t>
            </a:r>
            <a:br>
              <a:rPr lang="en-US"/>
            </a:br>
            <a:br>
              <a:rPr lang="en-US"/>
            </a:br>
            <a:r>
              <a:rPr lang="en-US"/>
              <a:t>Cerro Alto Water System</a:t>
            </a:r>
            <a:br>
              <a:rPr lang="en-US"/>
            </a:br>
            <a:r>
              <a:rPr lang="en-US"/>
              <a:t>915-590-4441 11900 Montana Ave</a:t>
            </a:r>
            <a:br>
              <a:rPr lang="en-US"/>
            </a:br>
            <a:r>
              <a:rPr lang="en-US"/>
              <a:t>Vicente Salido 719-492-9903</a:t>
            </a:r>
            <a:br>
              <a:rPr lang="en-US"/>
            </a:br>
            <a:br>
              <a:rPr lang="en-US"/>
            </a:br>
            <a:r>
              <a:rPr lang="en-US"/>
              <a:t>Dell City Water Utility</a:t>
            </a:r>
            <a:br>
              <a:rPr lang="en-US"/>
            </a:br>
            <a:r>
              <a:rPr lang="en-US"/>
              <a:t>915-964-2344  Michille Burford</a:t>
            </a:r>
            <a:br>
              <a:rPr lang="en-US"/>
            </a:br>
            <a:br>
              <a:rPr lang="en-US"/>
            </a:br>
            <a:r>
              <a:rPr lang="en-US"/>
              <a:t>El Paso Water Utility</a:t>
            </a:r>
            <a:br>
              <a:rPr lang="en-US"/>
            </a:br>
            <a:r>
              <a:rPr lang="en-US"/>
              <a:t>915-594-5500 Luis or Rick</a:t>
            </a:r>
          </a:p>
          <a:p>
            <a:pPr marL="0" indent="0" algn="ctr">
              <a:buNone/>
            </a:pPr>
            <a:r>
              <a:rPr lang="en-US" sz="3200" b="1"/>
              <a:t>These contracts need to be Audited and Updated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09E0F-3D27-E06C-1CAD-BF374ACA51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Financial Assurance Required for Closure &amp; Post Closure Costs</a:t>
            </a:r>
          </a:p>
          <a:p>
            <a:r>
              <a:rPr lang="en-US"/>
              <a:t>Financial Assurance (30 TAC 330, Subchapter L, and 30 TAC 37, Subchapter R)</a:t>
            </a:r>
          </a:p>
          <a:p>
            <a:pPr lvl="1"/>
            <a:r>
              <a:rPr lang="en-US"/>
              <a:t>MSW facilities are required to demonstrate financial assurance for closure, post-closure, and corrective-action costs. They must be able to show that they are capable of paying the projected costs of closing the facility and the associated 30 years of post-closure, as well as the costs of any required corrective action. The following mechanisms can be used to demonstrate financial assurance: a trust fund, a surety bond guaranteeing payment or performance, insurance, or a corporate financial test.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 sz="2600"/>
              <a:t>2001 Estimates 		2025 Estimates</a:t>
            </a:r>
          </a:p>
          <a:p>
            <a:pPr marL="0" indent="0">
              <a:buNone/>
            </a:pPr>
            <a:r>
              <a:rPr lang="en-US" sz="2600"/>
              <a:t>Closure = $59,758		Closure = $110,000</a:t>
            </a:r>
            <a:br>
              <a:rPr lang="en-US" sz="2600"/>
            </a:br>
            <a:r>
              <a:rPr lang="en-US" sz="2600"/>
              <a:t>Post Closure = $389,758	Post Closure =$731,735</a:t>
            </a:r>
            <a:br>
              <a:rPr lang="en-US" sz="2600"/>
            </a:br>
            <a:r>
              <a:rPr lang="en-US" sz="2600"/>
              <a:t>Total = $449,516		Total = $841,735</a:t>
            </a:r>
            <a:br>
              <a:rPr lang="en-US" sz="260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52868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4047ED-83B1-94C4-D953-6E7A5E51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Proposed Rates and fees for Disposal Services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2DB1E-E6DF-C372-C072-07B5A7AB8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New rates will need to be implemented to cover</a:t>
            </a:r>
          </a:p>
          <a:p>
            <a:pPr lvl="1"/>
            <a:r>
              <a:rPr lang="en-US" sz="1700"/>
              <a:t>$220,000/ year operational Shortfall</a:t>
            </a:r>
          </a:p>
          <a:p>
            <a:pPr lvl="1"/>
            <a:r>
              <a:rPr lang="en-US" sz="1700"/>
              <a:t>$842,000 Closure Post Closure Estimates</a:t>
            </a:r>
          </a:p>
          <a:p>
            <a:pPr lvl="1"/>
            <a:r>
              <a:rPr lang="en-US" sz="1700"/>
              <a:t>County has used up all funds in reserve account over past 5 years</a:t>
            </a:r>
          </a:p>
          <a:p>
            <a:pPr lvl="1"/>
            <a:r>
              <a:rPr lang="en-US" sz="1700"/>
              <a:t>Other tax dollars are used for other county programs such as the prison, sheriff, roads</a:t>
            </a:r>
          </a:p>
          <a:p>
            <a:pPr marL="0"/>
            <a:endParaRPr lang="en-US" sz="1700"/>
          </a:p>
          <a:p>
            <a:pPr lvl="1"/>
            <a:endParaRPr lang="en-US" sz="170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216AF47-BED4-85DB-9E91-60D1A60D4C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842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22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8820</TotalTime>
  <Words>617</Words>
  <Application>Microsoft Office PowerPoint</Application>
  <PresentationFormat>Widescreen</PresentationFormat>
  <Paragraphs>73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Hudspeth County      Solid Waste Management </vt:lpstr>
      <vt:lpstr>PowerPoint Presentation</vt:lpstr>
      <vt:lpstr>An Action Plan is Needed</vt:lpstr>
      <vt:lpstr>Modern Landfills are expensive and require Regulatory Compliance  Hudspeth County has Two</vt:lpstr>
      <vt:lpstr> </vt:lpstr>
      <vt:lpstr>Compliance Issues </vt:lpstr>
      <vt:lpstr>Current Collections &amp; Billing</vt:lpstr>
      <vt:lpstr>Billing &amp; Financial </vt:lpstr>
      <vt:lpstr>Proposed Rates and fees for Disposal Services</vt:lpstr>
      <vt:lpstr> </vt:lpstr>
      <vt:lpstr> </vt:lpstr>
      <vt:lpstr> </vt:lpstr>
      <vt:lpstr>PROPOSED OPERATIONS</vt:lpstr>
      <vt:lpstr>Modernize service levels were possible </vt:lpstr>
      <vt:lpstr> Citizen Collection Centers</vt:lpstr>
      <vt:lpstr> </vt:lpstr>
      <vt:lpstr> </vt:lpstr>
      <vt:lpstr> Walking Floor Trailers </vt:lpstr>
      <vt:lpstr>Roll-Off Container</vt:lpstr>
      <vt:lpstr> </vt:lpstr>
      <vt:lpstr>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Ellen Smyth</dc:creator>
  <cp:lastModifiedBy>Joanna Mackenzie</cp:lastModifiedBy>
  <cp:revision>4</cp:revision>
  <dcterms:created xsi:type="dcterms:W3CDTF">2025-12-14T20:21:10Z</dcterms:created>
  <dcterms:modified xsi:type="dcterms:W3CDTF">2026-05-07T19:26:24Z</dcterms:modified>
</cp:coreProperties>
</file>